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58" r:id="rId6"/>
    <p:sldId id="265" r:id="rId7"/>
    <p:sldId id="268" r:id="rId8"/>
    <p:sldId id="264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222222222222223E-2"/>
          <c:y val="5.6246371989495732E-2"/>
          <c:w val="0.9555555555555556"/>
          <c:h val="0.45676443799288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Escuchar música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Hoja1!$B$2:$E$2</c:f>
              <c:numCache>
                <c:formatCode>General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Beber algo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Hoja1!$B$3:$E$3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Comer algo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Hoja1!$B$4:$E$4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Se transporta/moviliza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Hoja1!$B$5:$E$5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Ver televisión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Hoja1!$B$6:$E$6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Hoja1!$B$7:$E$7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53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6470288"/>
        <c:axId val="436470680"/>
      </c:barChart>
      <c:catAx>
        <c:axId val="43647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6470680"/>
        <c:crosses val="autoZero"/>
        <c:auto val="1"/>
        <c:lblAlgn val="ctr"/>
        <c:lblOffset val="100"/>
        <c:noMultiLvlLbl val="0"/>
      </c:catAx>
      <c:valAx>
        <c:axId val="436470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64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96384420681612E-2"/>
          <c:y val="0.69728206085624456"/>
          <c:w val="0.95511289831698787"/>
          <c:h val="0.2749401517799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28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93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98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54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00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40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50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685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32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57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79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12F8-3A23-42F0-AA4E-AC01FE195E90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B5AD-4833-4D5A-97B6-186BB8C786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59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2047164"/>
            <a:ext cx="9144000" cy="4826102"/>
            <a:chOff x="0" y="2947916"/>
            <a:chExt cx="8434321" cy="3925350"/>
          </a:xfrm>
        </p:grpSpPr>
        <p:pic>
          <p:nvPicPr>
            <p:cNvPr id="6" name="Picture 2" descr="http://www.codigo.pe/wp-content/uploads/2013/10/Javier-Prado1.jp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7916"/>
              <a:ext cx="5228267" cy="39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19"/>
            <a:stretch/>
          </p:blipFill>
          <p:spPr>
            <a:xfrm>
              <a:off x="5228268" y="4822820"/>
              <a:ext cx="3192406" cy="204200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093" y="2947916"/>
              <a:ext cx="3207228" cy="1924337"/>
            </a:xfrm>
            <a:prstGeom prst="rect">
              <a:avLst/>
            </a:prstGeom>
          </p:spPr>
        </p:pic>
      </p:grpSp>
      <p:pic>
        <p:nvPicPr>
          <p:cNvPr id="1026" name="Picture 2" descr="http://www.earthtimes.org/newsimage/world-radio-day-2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/>
          <a:stretch/>
        </p:blipFill>
        <p:spPr bwMode="auto">
          <a:xfrm>
            <a:off x="-1" y="2047165"/>
            <a:ext cx="5666911" cy="48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68484" y="297361"/>
            <a:ext cx="7792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efectividad de</a:t>
            </a:r>
            <a:r>
              <a:rPr lang="es-PE" sz="3600" b="1" spc="300" dirty="0" smtClean="0"/>
              <a:t/>
            </a:r>
            <a:br>
              <a:rPr lang="es-PE" sz="3600" b="1" spc="300" dirty="0" smtClean="0"/>
            </a:br>
            <a:r>
              <a:rPr lang="es-PE" sz="3600" b="1" spc="300" dirty="0" smtClean="0"/>
              <a:t>LOS DIARIOS </a:t>
            </a:r>
            <a:r>
              <a:rPr lang="es-PE" sz="3600" spc="300" dirty="0" smtClean="0"/>
              <a:t>frente a </a:t>
            </a:r>
            <a:endParaRPr lang="es-PE" sz="3600" spc="300" dirty="0" smtClean="0"/>
          </a:p>
          <a:p>
            <a:r>
              <a:rPr lang="es-PE" sz="3600" spc="300" dirty="0" smtClean="0"/>
              <a:t>la radio</a:t>
            </a:r>
            <a:endParaRPr lang="es-PE" sz="4400" b="1" spc="300" dirty="0"/>
          </a:p>
        </p:txBody>
      </p:sp>
      <p:pic>
        <p:nvPicPr>
          <p:cNvPr id="12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00" y="279225"/>
            <a:ext cx="3008799" cy="14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63769" y="6318921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Lima, junio </a:t>
            </a:r>
            <a:r>
              <a:rPr lang="es-PE" dirty="0" smtClean="0">
                <a:solidFill>
                  <a:schemeClr val="bg1"/>
                </a:solidFill>
              </a:rPr>
              <a:t>2014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687799" y="107316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Rectángulo redondeado 2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90" y="115909"/>
            <a:ext cx="704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Un anuncio en </a:t>
            </a:r>
            <a:r>
              <a:rPr lang="es-PE" sz="2800" u="sng" dirty="0" smtClean="0"/>
              <a:t>prensa escrita comunica mejor </a:t>
            </a:r>
            <a:r>
              <a:rPr lang="es-PE" sz="2800" dirty="0" smtClean="0"/>
              <a:t>el mensaje</a:t>
            </a:r>
            <a:endParaRPr lang="es-PE" sz="2800" u="sng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2428" y="155834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anuncio en prensa se potencializa con imágenes  </a:t>
            </a:r>
            <a:endParaRPr lang="es-PE" dirty="0"/>
          </a:p>
        </p:txBody>
      </p:sp>
      <p:grpSp>
        <p:nvGrpSpPr>
          <p:cNvPr id="28" name="Grupo 27"/>
          <p:cNvGrpSpPr/>
          <p:nvPr/>
        </p:nvGrpSpPr>
        <p:grpSpPr>
          <a:xfrm>
            <a:off x="5731728" y="2588654"/>
            <a:ext cx="2510753" cy="1943078"/>
            <a:chOff x="5551422" y="1415392"/>
            <a:chExt cx="2755117" cy="2407995"/>
          </a:xfrm>
        </p:grpSpPr>
        <p:pic>
          <p:nvPicPr>
            <p:cNvPr id="9" name="Picture 4" descr="http://www.radioam610.com.ar/imagenes/radio-bluetinu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670" y="2902553"/>
              <a:ext cx="556869" cy="49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co 7"/>
            <p:cNvSpPr/>
            <p:nvPr/>
          </p:nvSpPr>
          <p:spPr>
            <a:xfrm rot="14156789">
              <a:off x="6468560" y="2085000"/>
              <a:ext cx="1737347" cy="1739428"/>
            </a:xfrm>
            <a:prstGeom prst="arc">
              <a:avLst>
                <a:gd name="adj1" fmla="val 14353754"/>
                <a:gd name="adj2" fmla="val 26374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Arco 11"/>
            <p:cNvSpPr/>
            <p:nvPr/>
          </p:nvSpPr>
          <p:spPr>
            <a:xfrm rot="14156789">
              <a:off x="7395882" y="2756828"/>
              <a:ext cx="455312" cy="419925"/>
            </a:xfrm>
            <a:prstGeom prst="arc">
              <a:avLst>
                <a:gd name="adj1" fmla="val 13613292"/>
                <a:gd name="adj2" fmla="val 24398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Arco 12"/>
            <p:cNvSpPr/>
            <p:nvPr/>
          </p:nvSpPr>
          <p:spPr>
            <a:xfrm rot="14156789">
              <a:off x="7169984" y="2589312"/>
              <a:ext cx="611656" cy="683765"/>
            </a:xfrm>
            <a:prstGeom prst="arc">
              <a:avLst>
                <a:gd name="adj1" fmla="val 14700310"/>
                <a:gd name="adj2" fmla="val 208105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Arco 13"/>
            <p:cNvSpPr/>
            <p:nvPr/>
          </p:nvSpPr>
          <p:spPr>
            <a:xfrm rot="14156789">
              <a:off x="6885488" y="2368758"/>
              <a:ext cx="1016196" cy="1095095"/>
            </a:xfrm>
            <a:prstGeom prst="arc">
              <a:avLst>
                <a:gd name="adj1" fmla="val 14557357"/>
                <a:gd name="adj2" fmla="val 2094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5551422" y="1415392"/>
              <a:ext cx="1209486" cy="2390295"/>
              <a:chOff x="4778682" y="1376755"/>
              <a:chExt cx="1209486" cy="2390295"/>
            </a:xfrm>
          </p:grpSpPr>
          <p:sp>
            <p:nvSpPr>
              <p:cNvPr id="10" name="Nube 9"/>
              <p:cNvSpPr/>
              <p:nvPr/>
            </p:nvSpPr>
            <p:spPr>
              <a:xfrm>
                <a:off x="5078006" y="1376755"/>
                <a:ext cx="910162" cy="728266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3600" b="1" dirty="0" smtClean="0">
                    <a:solidFill>
                      <a:srgbClr val="FF0000"/>
                    </a:solidFill>
                  </a:rPr>
                  <a:t>?</a:t>
                </a:r>
                <a:endParaRPr lang="es-PE" sz="12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" name="Picture 2" descr="http://us.cdn1.123rf.com/168nwm/ostill/ostill1208/ostill120800229/14683119-un-muchacho-caucasico-joven-silueta-adolescente-o-joven-longitud-completa-en-el-estudio-cortado-ais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8682" y="2166850"/>
                <a:ext cx="1076325" cy="1600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Nube 16"/>
              <p:cNvSpPr/>
              <p:nvPr/>
            </p:nvSpPr>
            <p:spPr>
              <a:xfrm>
                <a:off x="5162884" y="2130779"/>
                <a:ext cx="185581" cy="1524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" name="CuadroTexto 17"/>
          <p:cNvSpPr txBox="1"/>
          <p:nvPr/>
        </p:nvSpPr>
        <p:spPr>
          <a:xfrm>
            <a:off x="5068151" y="4766742"/>
            <a:ext cx="334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corta duración de cada cuña radial impide incluir información detallada en un solo anuncio</a:t>
            </a:r>
            <a:endParaRPr lang="es-PE" dirty="0"/>
          </a:p>
        </p:txBody>
      </p:sp>
      <p:grpSp>
        <p:nvGrpSpPr>
          <p:cNvPr id="29" name="Grupo 28"/>
          <p:cNvGrpSpPr/>
          <p:nvPr/>
        </p:nvGrpSpPr>
        <p:grpSpPr>
          <a:xfrm>
            <a:off x="663011" y="2567699"/>
            <a:ext cx="3617691" cy="1813483"/>
            <a:chOff x="778922" y="2863916"/>
            <a:chExt cx="3617691" cy="181348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l="59898" t="29533" r="1598" b="6910"/>
            <a:stretch/>
          </p:blipFill>
          <p:spPr>
            <a:xfrm>
              <a:off x="2442472" y="2863916"/>
              <a:ext cx="1954141" cy="1813483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5"/>
            <a:srcRect l="23473" t="6646" r="32777" b="3917"/>
            <a:stretch/>
          </p:blipFill>
          <p:spPr>
            <a:xfrm>
              <a:off x="778922" y="2917188"/>
              <a:ext cx="1489919" cy="1712395"/>
            </a:xfrm>
            <a:prstGeom prst="rect">
              <a:avLst/>
            </a:prstGeom>
          </p:spPr>
        </p:pic>
        <p:cxnSp>
          <p:nvCxnSpPr>
            <p:cNvPr id="21" name="Conector recto 20"/>
            <p:cNvCxnSpPr/>
            <p:nvPr/>
          </p:nvCxnSpPr>
          <p:spPr>
            <a:xfrm flipV="1">
              <a:off x="1790163" y="3005587"/>
              <a:ext cx="1057489" cy="1051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1790163" y="4520485"/>
              <a:ext cx="1622738" cy="156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/>
          <p:cNvSpPr txBox="1"/>
          <p:nvPr/>
        </p:nvSpPr>
        <p:spPr>
          <a:xfrm>
            <a:off x="489397" y="4737032"/>
            <a:ext cx="3867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Permite explicar los beneficios de la marca con mayor detalle </a:t>
            </a:r>
            <a:br>
              <a:rPr lang="es-PE" dirty="0" smtClean="0"/>
            </a:br>
            <a:r>
              <a:rPr lang="es-P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(mostrar mapas, cupones de descuento, etc.)</a:t>
            </a:r>
            <a:endParaRPr lang="es-P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58366" y="1569076"/>
            <a:ext cx="358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Sin apoyo visual, la radio no puede informar al público sobre un producto que aún no ha visto</a:t>
            </a:r>
            <a:endParaRPr lang="es-PE" dirty="0"/>
          </a:p>
        </p:txBody>
      </p:sp>
      <p:pic>
        <p:nvPicPr>
          <p:cNvPr id="24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512996" y="115909"/>
            <a:ext cx="660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u="sng" dirty="0" smtClean="0"/>
              <a:t>La fidelidad </a:t>
            </a:r>
            <a:r>
              <a:rPr lang="es-PE" sz="2800" dirty="0" smtClean="0"/>
              <a:t>a las marcas de </a:t>
            </a:r>
            <a:r>
              <a:rPr lang="es-PE" sz="2800" u="sng" dirty="0" smtClean="0"/>
              <a:t>diarios es mayor </a:t>
            </a:r>
            <a:r>
              <a:rPr lang="es-PE" sz="2800" dirty="0" smtClean="0"/>
              <a:t>que a las estaciones de radio</a:t>
            </a:r>
            <a:endParaRPr lang="es-PE" sz="2800" u="sng" dirty="0"/>
          </a:p>
        </p:txBody>
      </p:sp>
      <p:sp>
        <p:nvSpPr>
          <p:cNvPr id="5" name="CuadroTexto 4"/>
          <p:cNvSpPr txBox="1"/>
          <p:nvPr/>
        </p:nvSpPr>
        <p:spPr>
          <a:xfrm>
            <a:off x="5112912" y="1532585"/>
            <a:ext cx="3219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57323"/>
                </a:solidFill>
              </a:rPr>
              <a:t>28% </a:t>
            </a:r>
            <a:r>
              <a:rPr lang="es-PE" dirty="0" smtClean="0"/>
              <a:t>de los oyentes de radio cambian constantemente la emisora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809213" y="1543317"/>
            <a:ext cx="3219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89% </a:t>
            </a:r>
            <a:r>
              <a:rPr lang="es-PE" dirty="0" smtClean="0"/>
              <a:t>de los lectores de diarios tiene un diario preferido y no compra otro</a:t>
            </a:r>
            <a:endParaRPr lang="es-PE" dirty="0"/>
          </a:p>
        </p:txBody>
      </p:sp>
      <p:pic>
        <p:nvPicPr>
          <p:cNvPr id="1026" name="Picture 2" descr="http://pyme.lavoztx.com/DM-Resize/photos.demandstudios.com/getty/article/189/227/78035412.jpg?w=600&amp;h=6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12" y="2760821"/>
            <a:ext cx="3231569" cy="21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932608" y="5370490"/>
            <a:ext cx="367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Fuente: </a:t>
            </a:r>
            <a:r>
              <a:rPr lang="es-PE" sz="1000" dirty="0" err="1" smtClean="0"/>
              <a:t>Ipsos</a:t>
            </a:r>
            <a:r>
              <a:rPr lang="es-PE" sz="1000" dirty="0" smtClean="0"/>
              <a:t> Apoyo - IGM Hábitos y actitudes hacia la radio</a:t>
            </a:r>
            <a:br>
              <a:rPr lang="es-PE" sz="1000" dirty="0" smtClean="0"/>
            </a:br>
            <a:r>
              <a:rPr lang="es-PE" sz="1000" dirty="0" smtClean="0"/>
              <a:t>               Lima Metropolitana - 2013 </a:t>
            </a:r>
            <a:endParaRPr lang="es-PE" sz="1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8" y="2752074"/>
            <a:ext cx="3231569" cy="217262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67550" y="5381221"/>
            <a:ext cx="367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Fuente: </a:t>
            </a:r>
            <a:r>
              <a:rPr lang="es-PE" sz="1000" dirty="0" err="1" smtClean="0"/>
              <a:t>Ipsos</a:t>
            </a:r>
            <a:r>
              <a:rPr lang="es-PE" sz="1000" dirty="0" smtClean="0"/>
              <a:t> Apoyo - IGM Hábitos y actitudes hacia la  prensa </a:t>
            </a:r>
            <a:br>
              <a:rPr lang="es-PE" sz="1000" dirty="0" smtClean="0"/>
            </a:br>
            <a:r>
              <a:rPr lang="es-PE" sz="1000" dirty="0" smtClean="0"/>
              <a:t>               escrita -  Lima Metropolitana - 2013 </a:t>
            </a:r>
            <a:endParaRPr lang="es-PE" sz="1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7550" y="6014432"/>
            <a:ext cx="783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ZAPPING RADIAL</a:t>
            </a:r>
            <a:r>
              <a:rPr lang="es-PE" dirty="0" smtClean="0"/>
              <a:t> - Tendencia </a:t>
            </a:r>
            <a:r>
              <a:rPr lang="es-PE" dirty="0"/>
              <a:t>a</a:t>
            </a:r>
            <a:r>
              <a:rPr lang="es-PE" dirty="0" smtClean="0"/>
              <a:t> cambiar constantemente de emisora durante los comerciales en búsqueda de música o información </a:t>
            </a:r>
            <a:r>
              <a:rPr lang="es-P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(sobretodo en los autos)</a:t>
            </a:r>
            <a:endParaRPr lang="es-P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244701" y="231820"/>
            <a:ext cx="735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/>
              <a:t>La </a:t>
            </a:r>
            <a:r>
              <a:rPr lang="es-PE" sz="2800" u="sng" dirty="0" smtClean="0"/>
              <a:t>permanencia del mensaje </a:t>
            </a:r>
            <a:r>
              <a:rPr lang="es-PE" sz="2800" dirty="0" smtClean="0"/>
              <a:t>es mayor en prensa</a:t>
            </a:r>
            <a:endParaRPr lang="es-PE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112912" y="1622738"/>
            <a:ext cx="321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radio es un medio efímero y los mensajes son fugaces, luego de ser transmitidos se pierden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540916" y="1633470"/>
            <a:ext cx="37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portabilidad de los diarios permite llevarlos a todo lugar, consultarlos en cualquier momento y compartirlos</a:t>
            </a:r>
            <a:endParaRPr lang="es-PE" dirty="0"/>
          </a:p>
        </p:txBody>
      </p:sp>
      <p:pic>
        <p:nvPicPr>
          <p:cNvPr id="3074" name="Picture 2" descr="http://t3.gstatic.com/images?q=tbn:ANd9GcTcVRD3RzhSaeMVy-M9dgyUL4gOmovARocgebpOS5XW4fICx_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8" y="2704564"/>
            <a:ext cx="3077226" cy="19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5287493" y="3078161"/>
            <a:ext cx="2884279" cy="1690747"/>
            <a:chOff x="5287493" y="2563001"/>
            <a:chExt cx="2884279" cy="1690747"/>
          </a:xfrm>
        </p:grpSpPr>
        <p:pic>
          <p:nvPicPr>
            <p:cNvPr id="3076" name="Picture 4" descr="http://payload.cargocollective.com/1/4/140636/1871605/anuncio-radio-(2)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8" t="21190" r="18201" b="22118"/>
            <a:stretch/>
          </p:blipFill>
          <p:spPr bwMode="auto">
            <a:xfrm>
              <a:off x="5835365" y="2563001"/>
              <a:ext cx="2336407" cy="77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us.cdn4.123rf.com/168nwm/andresr/andresr1006/andresr100600011/7182874-casual-mujer-caminando-aislados-sobre-un-fondo-blanc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237" y="2653548"/>
              <a:ext cx="113347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radioam610.com.ar/imagenes/radio-bluetinu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7493" y="2748283"/>
              <a:ext cx="547872" cy="45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4690044" y="4739427"/>
            <a:ext cx="407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oyente debe acomodarse al medio.</a:t>
            </a:r>
            <a:br>
              <a:rPr lang="es-PE" dirty="0" smtClean="0"/>
            </a:br>
            <a:r>
              <a:rPr lang="es-PE" dirty="0" smtClean="0"/>
              <a:t>No puede elegir cuando </a:t>
            </a:r>
          </a:p>
          <a:p>
            <a:pPr algn="ctr"/>
            <a:r>
              <a:rPr lang="es-PE" dirty="0" smtClean="0"/>
              <a:t>recibir los mensajes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95456" y="5085008"/>
            <a:ext cx="350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7766" y="4750159"/>
            <a:ext cx="408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Los diarios se acomodan al estilo de vida del consumidor.</a:t>
            </a:r>
            <a:br>
              <a:rPr lang="es-PE" dirty="0" smtClean="0"/>
            </a:br>
            <a:r>
              <a:rPr lang="es-PE" dirty="0" smtClean="0"/>
              <a:t>El lector tiene el control</a:t>
            </a:r>
            <a:endParaRPr lang="es-PE" dirty="0"/>
          </a:p>
        </p:txBody>
      </p:sp>
      <p:pic>
        <p:nvPicPr>
          <p:cNvPr id="16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redondeado 2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437883" y="103030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La atención al contenido que exigen los </a:t>
            </a:r>
            <a:r>
              <a:rPr lang="es-PE" sz="2800" u="sng" dirty="0" smtClean="0"/>
              <a:t>diarios </a:t>
            </a:r>
            <a:br>
              <a:rPr lang="es-PE" sz="2800" u="sng" dirty="0" smtClean="0"/>
            </a:br>
            <a:r>
              <a:rPr lang="es-PE" sz="2800" dirty="0" smtClean="0"/>
              <a:t>permite un </a:t>
            </a:r>
            <a:r>
              <a:rPr lang="es-PE" sz="2800" u="sng" dirty="0" smtClean="0"/>
              <a:t>mejor impacto de la publicidad</a:t>
            </a:r>
            <a:endParaRPr lang="es-PE" sz="2800" u="sng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37302"/>
              </p:ext>
            </p:extLst>
          </p:nvPr>
        </p:nvGraphicFramePr>
        <p:xfrm>
          <a:off x="309090" y="2694848"/>
          <a:ext cx="4086905" cy="251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50008" y="1588905"/>
            <a:ext cx="314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mayoría de limeños se dedica exclusivamente a la lectura del diario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422239" y="53030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P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Ipsos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Marketing, Hábitos, usos y actitudes hacia la prensa escrita</a:t>
            </a:r>
            <a:b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2010 - 2013</a:t>
            </a:r>
            <a:endParaRPr lang="es-P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68583" y="2372436"/>
            <a:ext cx="40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L</a:t>
            </a:r>
            <a:r>
              <a:rPr lang="es-PE" dirty="0" smtClean="0"/>
              <a:t>a </a:t>
            </a:r>
            <a:r>
              <a:rPr lang="es-PE" dirty="0"/>
              <a:t>diversidad de lugares donde se </a:t>
            </a:r>
            <a:r>
              <a:rPr lang="es-PE" dirty="0" smtClean="0"/>
              <a:t>escucha, </a:t>
            </a:r>
            <a:r>
              <a:rPr lang="es-PE" dirty="0"/>
              <a:t>refleja que </a:t>
            </a:r>
            <a:r>
              <a:rPr lang="es-PE" dirty="0" smtClean="0"/>
              <a:t>la radio acompaña</a:t>
            </a:r>
            <a:endParaRPr lang="es-PE" dirty="0"/>
          </a:p>
        </p:txBody>
      </p:sp>
      <p:sp>
        <p:nvSpPr>
          <p:cNvPr id="8" name="Rectángulo redondeado 7"/>
          <p:cNvSpPr/>
          <p:nvPr/>
        </p:nvSpPr>
        <p:spPr>
          <a:xfrm>
            <a:off x="3940935" y="2897746"/>
            <a:ext cx="347730" cy="12106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upo 9"/>
          <p:cNvGrpSpPr/>
          <p:nvPr/>
        </p:nvGrpSpPr>
        <p:grpSpPr>
          <a:xfrm>
            <a:off x="5293214" y="3206844"/>
            <a:ext cx="2846232" cy="1545458"/>
            <a:chOff x="5074084" y="2727343"/>
            <a:chExt cx="2359311" cy="1436987"/>
          </a:xfrm>
        </p:grpSpPr>
        <p:pic>
          <p:nvPicPr>
            <p:cNvPr id="1026" name="Picture 2" descr="http://s2.hipertextual.com/wp-content/blogs.dir/16/files/2014/02/chica-escuchando-music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084" y="2727343"/>
              <a:ext cx="1129422" cy="7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elsolonline.com/archivos/imagenes/2012/09/1img_0198_2086887-2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084" y="3463129"/>
              <a:ext cx="1139780" cy="69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2.bp.blogspot.com/-xFlRUc-kPcc/UUIqRkhpQZI/AAAAAAAAFyU/g-ZpkmmqLJI/s1600/Captura_de_pantalla_2012-12-19_a_las_11.40.4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353" y="2727344"/>
              <a:ext cx="1317756" cy="777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.genbeta.com/2014/01/listeningmusic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892" y="3487872"/>
              <a:ext cx="1219503" cy="67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5087154" y="1326519"/>
            <a:ext cx="324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¿Dónde escuchan radio?</a:t>
            </a:r>
            <a:br>
              <a:rPr lang="es-PE" sz="1400" dirty="0" smtClean="0"/>
            </a:br>
            <a:r>
              <a:rPr lang="es-P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94% en casa, 21% en transporte público, 19% en el trabajo, 11% en la calle,10% en el auto</a:t>
            </a:r>
            <a:endParaRPr lang="es-P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087156" y="2047740"/>
            <a:ext cx="40611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dirty="0" smtClean="0"/>
              <a:t>Fuente: </a:t>
            </a:r>
            <a:r>
              <a:rPr lang="es-PE" sz="700" dirty="0" err="1" smtClean="0"/>
              <a:t>Ipsos</a:t>
            </a:r>
            <a:r>
              <a:rPr lang="es-PE" sz="700" dirty="0" smtClean="0"/>
              <a:t> Apoyo - IGM Hábitos y actitudes hacia la radio</a:t>
            </a:r>
            <a:r>
              <a:rPr lang="es-PE" sz="700" dirty="0"/>
              <a:t> </a:t>
            </a:r>
            <a:r>
              <a:rPr lang="es-PE" sz="700" dirty="0" smtClean="0"/>
              <a:t>Lima Metropolitana - 2013 </a:t>
            </a:r>
            <a:endParaRPr lang="es-PE" sz="700" dirty="0"/>
          </a:p>
        </p:txBody>
      </p:sp>
      <p:sp>
        <p:nvSpPr>
          <p:cNvPr id="13" name="Rectángulo 12"/>
          <p:cNvSpPr/>
          <p:nvPr/>
        </p:nvSpPr>
        <p:spPr>
          <a:xfrm>
            <a:off x="5009876" y="4935125"/>
            <a:ext cx="3400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/>
              <a:t>El grado de atención a los mensajes en radio es bajo</a:t>
            </a:r>
            <a:endParaRPr lang="es-PE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5009880" y="1236372"/>
            <a:ext cx="3400023" cy="1037181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4681462" y="100299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549490" y="115909"/>
            <a:ext cx="839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La prensa maximiza la posibilidad de alcanzar </a:t>
            </a:r>
            <a:br>
              <a:rPr lang="es-PE" sz="2800" dirty="0" smtClean="0"/>
            </a:br>
            <a:r>
              <a:rPr lang="es-PE" sz="2800" dirty="0" smtClean="0"/>
              <a:t>un </a:t>
            </a:r>
            <a:r>
              <a:rPr lang="es-PE" sz="2800" u="sng" dirty="0" smtClean="0"/>
              <a:t>target definido y con valor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69185" y="1600545"/>
            <a:ext cx="40869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Las marcas de diarios definen claramente sus audiencias</a:t>
            </a:r>
            <a:br>
              <a:rPr lang="es-PE" dirty="0" smtClean="0"/>
            </a:br>
            <a:endParaRPr lang="es-PE" sz="1000" dirty="0" smtClean="0"/>
          </a:p>
          <a:p>
            <a:pPr algn="ctr"/>
            <a:r>
              <a:rPr lang="es-P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pensamos en lectores de El Comercio, los describiremos como mayores de 35 años, con un nivel de educación medio o alto</a:t>
            </a:r>
            <a:endParaRPr lang="es-P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92425" y="6049057"/>
            <a:ext cx="799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Ningún </a:t>
            </a:r>
            <a:r>
              <a:rPr lang="es-PE" dirty="0"/>
              <a:t>otro medio, ya sea online o </a:t>
            </a:r>
            <a:r>
              <a:rPr lang="es-PE" dirty="0" smtClean="0"/>
              <a:t>tradicional, puede </a:t>
            </a:r>
            <a:r>
              <a:rPr lang="es-PE" dirty="0"/>
              <a:t>definir con tanta claridad y precisión al público objetivo al que se </a:t>
            </a:r>
            <a:r>
              <a:rPr lang="es-PE" dirty="0" smtClean="0"/>
              <a:t>dirige como sí lo hace </a:t>
            </a:r>
            <a:r>
              <a:rPr lang="es-PE" b="1" dirty="0" smtClean="0"/>
              <a:t>la prensa escrita</a:t>
            </a:r>
            <a:endParaRPr lang="es-PE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85610" y="4456272"/>
            <a:ext cx="139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Lector de El Comercio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de instrucción</a:t>
            </a:r>
            <a:b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NSE</a:t>
            </a:r>
            <a:b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Poder adquisitivo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99855" y="4467003"/>
            <a:ext cx="12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Lector de </a:t>
            </a:r>
            <a:r>
              <a:rPr lang="es-P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Depor</a:t>
            </a: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Rango de edad</a:t>
            </a:r>
            <a:b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Pasión por el fútbol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082859" y="4557810"/>
            <a:ext cx="1329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ejecutivo escuchando radio RPP</a:t>
            </a:r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86962" y="3351003"/>
            <a:ext cx="1551909" cy="1594038"/>
            <a:chOff x="6664812" y="3255721"/>
            <a:chExt cx="1551909" cy="1594038"/>
          </a:xfrm>
        </p:grpSpPr>
        <p:pic>
          <p:nvPicPr>
            <p:cNvPr id="9" name="Picture 6" descr="http://lamula.pe/media/uploads/98fa1824b9f148a4bb2bb84a99fa35dc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39" y="3255721"/>
              <a:ext cx="1481082" cy="114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uadroTexto 29"/>
            <p:cNvSpPr txBox="1"/>
            <p:nvPr/>
          </p:nvSpPr>
          <p:spPr>
            <a:xfrm>
              <a:off x="6664812" y="4449649"/>
              <a:ext cx="1407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 taxista</a:t>
              </a:r>
              <a:br>
                <a:rPr lang="es-PE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s-PE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escuchando radio RPP</a:t>
              </a:r>
              <a:endParaRPr lang="es-PE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026" name="Picture 2" descr="http://blog.rpp.com.pe/dcoleccion/files/2014/02/TESOROS-DE-PAPEL-DCOLECCI%C3%93N-2-1024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5663" r="4449" b="5099"/>
          <a:stretch/>
        </p:blipFill>
        <p:spPr bwMode="auto">
          <a:xfrm>
            <a:off x="2491684" y="3342471"/>
            <a:ext cx="1404460" cy="10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upload.wikimedia.org/wikipedia/commons/2/26/Roberto_Fiadone_leyendo_el_diar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6" y="3344208"/>
            <a:ext cx="1407376" cy="10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766249" y="1551401"/>
            <a:ext cx="3899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radio llega indistintamente al público en general </a:t>
            </a:r>
          </a:p>
          <a:p>
            <a:pPr algn="ctr"/>
            <a:endParaRPr lang="es-PE" dirty="0"/>
          </a:p>
          <a:p>
            <a:pPr algn="ctr"/>
            <a:r>
              <a:rPr lang="es-PE" dirty="0" smtClean="0"/>
              <a:t>Las audiencias de las estaciones de radio no son claramente diferenciables</a:t>
            </a:r>
            <a:endParaRPr lang="es-PE" dirty="0"/>
          </a:p>
        </p:txBody>
      </p:sp>
      <p:pic>
        <p:nvPicPr>
          <p:cNvPr id="18" name="Picture 2" descr="http://www.autosdeperu.com/blog/wp-content/uploads/2011/10/manejan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4"/>
          <a:stretch/>
        </p:blipFill>
        <p:spPr bwMode="auto">
          <a:xfrm>
            <a:off x="5121462" y="3383478"/>
            <a:ext cx="1457127" cy="11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2.bp.blogspot.com/_rftVEVT0CgM/S9slBuPqt1I/AAAAAAAAAF8/Cy-quT9oBZc/s1600/rppenv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25" y="4227146"/>
            <a:ext cx="268821" cy="2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2.bp.blogspot.com/_rftVEVT0CgM/S9slBuPqt1I/AAAAAAAAAF8/Cy-quT9oBZc/s1600/rppenv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95" y="3568170"/>
            <a:ext cx="268821" cy="2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4679330" y="1564279"/>
            <a:ext cx="408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radio es un </a:t>
            </a:r>
            <a:r>
              <a:rPr lang="es-PE" dirty="0"/>
              <a:t> </a:t>
            </a:r>
            <a:r>
              <a:rPr lang="es-PE" u="sng" dirty="0" smtClean="0"/>
              <a:t>medio fragmentado</a:t>
            </a:r>
            <a:r>
              <a:rPr lang="es-PE" dirty="0" smtClean="0"/>
              <a:t>, </a:t>
            </a:r>
          </a:p>
          <a:p>
            <a:pPr algn="ctr"/>
            <a:r>
              <a:rPr lang="es-PE" dirty="0"/>
              <a:t>c</a:t>
            </a:r>
            <a:r>
              <a:rPr lang="es-PE" dirty="0" smtClean="0"/>
              <a:t>ada estación tiene un alcance limitado</a:t>
            </a:r>
            <a:endParaRPr lang="es-P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75248" y="115909"/>
            <a:ext cx="6961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Los diarios de mayor cobertura son potentes herramientas de comunicación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2425" y="1676327"/>
            <a:ext cx="352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Existen diarios que por sí solos aseguran un máximo alcance</a:t>
            </a:r>
          </a:p>
        </p:txBody>
      </p:sp>
      <p:pic>
        <p:nvPicPr>
          <p:cNvPr id="17" name="Picture 6" descr="http://www.quioscoperu.pe/diarios-vier-23-nov/t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2" y="2865368"/>
            <a:ext cx="1338264" cy="15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9906" t="13160" r="45150" b="47580"/>
          <a:stretch/>
        </p:blipFill>
        <p:spPr>
          <a:xfrm>
            <a:off x="2412637" y="2865368"/>
            <a:ext cx="1700011" cy="15043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301351" y="4451904"/>
            <a:ext cx="139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Comercio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</a:t>
            </a:r>
            <a:r>
              <a:rPr lang="es-P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máx</a:t>
            </a: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Domingos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Lectoría: 967,480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06389" y="4451709"/>
            <a:ext cx="129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Trome</a:t>
            </a:r>
            <a:endParaRPr lang="es-P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</a:t>
            </a:r>
            <a:r>
              <a:rPr lang="es-P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máx</a:t>
            </a:r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L-D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Lectoría: 2, 370,051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" descr="http://www.fondosytemas.com/wp-content/uploads/F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2"/>
          <a:stretch/>
        </p:blipFill>
        <p:spPr bwMode="auto">
          <a:xfrm>
            <a:off x="5074257" y="3100833"/>
            <a:ext cx="3338823" cy="8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687871" y="2407207"/>
            <a:ext cx="413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Muchas </a:t>
            </a:r>
            <a:r>
              <a:rPr lang="es-PE" dirty="0"/>
              <a:t>estaciones con formatos similares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69185" y="5937159"/>
            <a:ext cx="852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diario con mayor alcance es </a:t>
            </a:r>
            <a:r>
              <a:rPr lang="es-PE" dirty="0" err="1" smtClean="0"/>
              <a:t>Trome</a:t>
            </a:r>
            <a:r>
              <a:rPr lang="es-PE" dirty="0" smtClean="0"/>
              <a:t> y llega diariamente al 32%</a:t>
            </a:r>
            <a:r>
              <a:rPr lang="es-PE" sz="1400" baseline="30000" dirty="0" smtClean="0"/>
              <a:t>(1)</a:t>
            </a:r>
            <a:r>
              <a:rPr lang="es-PE" sz="1400" dirty="0" smtClean="0"/>
              <a:t> </a:t>
            </a:r>
            <a:r>
              <a:rPr lang="es-PE" dirty="0" smtClean="0"/>
              <a:t>de los limeños, mientras que RPP la emisora radial con mayor cobertura llega al 12%</a:t>
            </a:r>
            <a:r>
              <a:rPr lang="es-PE" sz="1400" baseline="30000" dirty="0" smtClean="0"/>
              <a:t>(2)</a:t>
            </a:r>
            <a:r>
              <a:rPr lang="es-PE" sz="1400" dirty="0" smtClean="0"/>
              <a:t> </a:t>
            </a:r>
            <a:r>
              <a:rPr lang="es-PE" dirty="0" smtClean="0"/>
              <a:t>de estos</a:t>
            </a:r>
            <a:endParaRPr lang="es-PE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69185" y="6596366"/>
            <a:ext cx="8033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( 1) MRP Estudio de lectoría Lima Abril 2014;   (2) CPI Alcance promedio por día, Lima Mayo 2014 </a:t>
            </a:r>
            <a:endParaRPr lang="es-P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http://www.moda.com.pe/sites/default/themes/moda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00" y="4056846"/>
            <a:ext cx="874735" cy="5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5093923" y="4604304"/>
            <a:ext cx="907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Moda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 8%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47841" y="4602156"/>
            <a:ext cx="907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Karibeña</a:t>
            </a:r>
            <a:endParaRPr lang="es-P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 7%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330551" y="4600009"/>
            <a:ext cx="907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Nueva Q</a:t>
            </a:r>
          </a:p>
          <a:p>
            <a:r>
              <a:rPr lang="es-P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 6%</a:t>
            </a:r>
          </a:p>
          <a:p>
            <a:endParaRPr lang="es-P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8" descr="http://1.bp.blogspot.com/-pLqiqZh2Iys/T94Yq5cXUwI/AAAAAAAAAQM/U7MONvr_0II/s1600/radio_la_karibe%C3%B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03" y="4159875"/>
            <a:ext cx="788550" cy="2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adionuevaq.com.pe/sites/default/files/NuevaQ-dondemandanuestracumb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84" y="4078238"/>
            <a:ext cx="1158442" cy="4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2047164"/>
            <a:ext cx="9144000" cy="4826102"/>
            <a:chOff x="0" y="2947916"/>
            <a:chExt cx="8434321" cy="3925350"/>
          </a:xfrm>
        </p:grpSpPr>
        <p:pic>
          <p:nvPicPr>
            <p:cNvPr id="6" name="Picture 2" descr="http://www.codigo.pe/wp-content/uploads/2013/10/Javier-Prado1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7916"/>
              <a:ext cx="5228267" cy="39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19"/>
            <a:stretch/>
          </p:blipFill>
          <p:spPr>
            <a:xfrm>
              <a:off x="5228268" y="4822820"/>
              <a:ext cx="3192406" cy="204200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093" y="2947916"/>
              <a:ext cx="3207228" cy="1924337"/>
            </a:xfrm>
            <a:prstGeom prst="rect">
              <a:avLst/>
            </a:prstGeom>
          </p:spPr>
        </p:pic>
      </p:grpSp>
      <p:pic>
        <p:nvPicPr>
          <p:cNvPr id="1026" name="Picture 2" descr="http://www.earthtimes.org/newsimage/world-radio-day-2013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/>
          <a:stretch/>
        </p:blipFill>
        <p:spPr bwMode="auto">
          <a:xfrm>
            <a:off x="-1" y="2047165"/>
            <a:ext cx="5666911" cy="48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68484" y="297361"/>
            <a:ext cx="7792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efectividad de</a:t>
            </a:r>
            <a:r>
              <a:rPr lang="es-PE" sz="3600" b="1" spc="300" dirty="0" smtClean="0"/>
              <a:t/>
            </a:r>
            <a:br>
              <a:rPr lang="es-PE" sz="3600" b="1" spc="300" dirty="0" smtClean="0"/>
            </a:br>
            <a:r>
              <a:rPr lang="es-PE" sz="3600" b="1" spc="300" dirty="0" smtClean="0"/>
              <a:t>LOS DIARIOS </a:t>
            </a:r>
            <a:r>
              <a:rPr lang="es-PE" sz="3600" spc="300" dirty="0" smtClean="0"/>
              <a:t>frente a </a:t>
            </a:r>
            <a:endParaRPr lang="es-PE" sz="3600" spc="300" dirty="0" smtClean="0"/>
          </a:p>
          <a:p>
            <a:r>
              <a:rPr lang="es-PE" sz="3600" spc="300" dirty="0" smtClean="0"/>
              <a:t>la radio</a:t>
            </a:r>
            <a:endParaRPr lang="es-PE" sz="4400" b="1" spc="300" dirty="0"/>
          </a:p>
        </p:txBody>
      </p:sp>
      <p:pic>
        <p:nvPicPr>
          <p:cNvPr id="12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00" y="279225"/>
            <a:ext cx="3008799" cy="14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63769" y="6318921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Lima, junio </a:t>
            </a:r>
            <a:r>
              <a:rPr lang="es-PE" dirty="0" smtClean="0"/>
              <a:t>2014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04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2523</TotalTime>
  <Words>517</Words>
  <Application>Microsoft Office PowerPoint</Application>
  <PresentationFormat>Presentación en pantalla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COMZ Cieza Nuñez Luis</dc:creator>
  <cp:lastModifiedBy>COMZ Cieza Nuñez Luis</cp:lastModifiedBy>
  <cp:revision>122</cp:revision>
  <dcterms:created xsi:type="dcterms:W3CDTF">2014-06-02T21:22:31Z</dcterms:created>
  <dcterms:modified xsi:type="dcterms:W3CDTF">2014-06-30T16:58:15Z</dcterms:modified>
</cp:coreProperties>
</file>