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47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ienunlu\Documents\choices\reports\XLReport85.XM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222222222222223E-2"/>
          <c:y val="8.1458849441523998E-2"/>
          <c:w val="0.9555555555555556"/>
          <c:h val="0.431551822847198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Escuchar música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Hoja1!$B$2:$E$2</c:f>
              <c:numCache>
                <c:formatCode>General</c:formatCode>
                <c:ptCount val="4"/>
                <c:pt idx="0">
                  <c:v>23</c:v>
                </c:pt>
                <c:pt idx="1">
                  <c:v>22</c:v>
                </c:pt>
                <c:pt idx="2">
                  <c:v>20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Beber algo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Hoja1!$B$3:$E$3</c:f>
              <c:numCache>
                <c:formatCode>General</c:formatCode>
                <c:ptCount val="4"/>
                <c:pt idx="0">
                  <c:v>18</c:v>
                </c:pt>
                <c:pt idx="1">
                  <c:v>11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2"/>
          <c:tx>
            <c:strRef>
              <c:f>Hoja1!$A$4</c:f>
              <c:strCache>
                <c:ptCount val="1"/>
                <c:pt idx="0">
                  <c:v>Comer algo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Hoja1!$B$4:$E$4</c:f>
              <c:numCache>
                <c:formatCode>General</c:formatCode>
                <c:ptCount val="4"/>
                <c:pt idx="0">
                  <c:v>19</c:v>
                </c:pt>
                <c:pt idx="1">
                  <c:v>17</c:v>
                </c:pt>
                <c:pt idx="2">
                  <c:v>15</c:v>
                </c:pt>
                <c:pt idx="3">
                  <c:v>7</c:v>
                </c:pt>
              </c:numCache>
            </c:numRef>
          </c:val>
        </c:ser>
        <c:ser>
          <c:idx val="3"/>
          <c:order val="3"/>
          <c:tx>
            <c:strRef>
              <c:f>Hoja1!$A$5</c:f>
              <c:strCache>
                <c:ptCount val="1"/>
                <c:pt idx="0">
                  <c:v>Se transporta/moviliza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Hoja1!$B$5:$E$5</c:f>
              <c:numCache>
                <c:formatCode>General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9</c:v>
                </c:pt>
                <c:pt idx="3">
                  <c:v>5</c:v>
                </c:pt>
              </c:numCache>
            </c:numRef>
          </c:val>
        </c:ser>
        <c:ser>
          <c:idx val="4"/>
          <c:order val="4"/>
          <c:tx>
            <c:strRef>
              <c:f>Hoja1!$A$6</c:f>
              <c:strCache>
                <c:ptCount val="1"/>
                <c:pt idx="0">
                  <c:v>Ver televisión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Hoja1!$B$6:$E$6</c:f>
              <c:numCache>
                <c:formatCode>General</c:formatCode>
                <c:ptCount val="4"/>
                <c:pt idx="0">
                  <c:v>14</c:v>
                </c:pt>
                <c:pt idx="1">
                  <c:v>13</c:v>
                </c:pt>
                <c:pt idx="2">
                  <c:v>14</c:v>
                </c:pt>
                <c:pt idx="3">
                  <c:v>5</c:v>
                </c:pt>
              </c:numCache>
            </c:numRef>
          </c:val>
        </c:ser>
        <c:ser>
          <c:idx val="5"/>
          <c:order val="5"/>
          <c:tx>
            <c:strRef>
              <c:f>Hoja1!$A$7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Hoja1!$B$7:$E$7</c:f>
              <c:numCache>
                <c:formatCode>General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53</c:v>
                </c:pt>
                <c:pt idx="3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8872368"/>
        <c:axId val="218872760"/>
      </c:barChart>
      <c:catAx>
        <c:axId val="2188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8872760"/>
        <c:crosses val="autoZero"/>
        <c:auto val="1"/>
        <c:lblAlgn val="ctr"/>
        <c:lblOffset val="100"/>
        <c:noMultiLvlLbl val="0"/>
      </c:catAx>
      <c:valAx>
        <c:axId val="218872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887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696384420681612E-2"/>
          <c:y val="0.69728206085624456"/>
          <c:w val="0.95511289831698787"/>
          <c:h val="0.27494015177998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56411082058055E-2"/>
          <c:y val="0.13874097481375311"/>
          <c:w val="0.96688717783588385"/>
          <c:h val="0.703087759206844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7777777777777523E-3"/>
                  <c:y val="0.388474729478508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33%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779E-3"/>
                  <c:y val="0.309194172442078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1'!$G$18:$G$19</c:f>
              <c:strCache>
                <c:ptCount val="2"/>
                <c:pt idx="0">
                  <c:v>Diarios</c:v>
                </c:pt>
                <c:pt idx="1">
                  <c:v>Publicidad exterior</c:v>
                </c:pt>
              </c:strCache>
            </c:strRef>
          </c:cat>
          <c:val>
            <c:numRef>
              <c:f>'Base 1'!$H$18:$H$19</c:f>
              <c:numCache>
                <c:formatCode>0.0%</c:formatCode>
                <c:ptCount val="2"/>
                <c:pt idx="0">
                  <c:v>0.32918399999999998</c:v>
                </c:pt>
                <c:pt idx="1">
                  <c:v>0.242093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738480"/>
        <c:axId val="261477136"/>
      </c:barChart>
      <c:catAx>
        <c:axId val="26873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PE"/>
          </a:p>
        </c:txPr>
        <c:crossAx val="261477136"/>
        <c:crosses val="autoZero"/>
        <c:auto val="1"/>
        <c:lblAlgn val="ctr"/>
        <c:lblOffset val="100"/>
        <c:noMultiLvlLbl val="0"/>
      </c:catAx>
      <c:valAx>
        <c:axId val="261477136"/>
        <c:scaling>
          <c:orientation val="minMax"/>
          <c:max val="0.35000000000000003"/>
        </c:scaling>
        <c:delete val="1"/>
        <c:axPos val="l"/>
        <c:numFmt formatCode="0.0%" sourceLinked="1"/>
        <c:majorTickMark val="out"/>
        <c:minorTickMark val="none"/>
        <c:tickLblPos val="nextTo"/>
        <c:crossAx val="268738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8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18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589" y="796136"/>
            <a:ext cx="6246285" cy="3227917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3587" y="4024054"/>
            <a:ext cx="6246284" cy="571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Setiembre</a:t>
            </a:r>
            <a:r>
              <a:rPr lang="en-US" dirty="0" smtClean="0"/>
              <a:t>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65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5986856"/>
            <a:ext cx="2468878" cy="36576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823589" y="836712"/>
            <a:ext cx="6246285" cy="3227917"/>
          </a:xfrm>
          <a:prstGeom prst="rect">
            <a:avLst/>
          </a:prstGeom>
        </p:spPr>
        <p:txBody>
          <a:bodyPr/>
          <a:lstStyle>
            <a:lvl1pPr>
              <a:lnSpc>
                <a:spcPts val="66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Separador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31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986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9287A23-E271-4F16-A23E-76BDD7FE39AE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A68B8FE-74C6-4214-A84F-4AA56EFC09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1683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014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7A23-E271-4F16-A23E-76BDD7FE39AE}" type="datetimeFigureOut">
              <a:rPr lang="es-PE" smtClean="0"/>
              <a:t>30/06/2014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8B8FE-74C6-4214-A84F-4AA56EFC09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5716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9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97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53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47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41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06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7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308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6/30/2014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08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6/30/2014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21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0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8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6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5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35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9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8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6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2">
              <a:lumMod val="7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92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8052-78BF-4208-8006-D65112DF6F3E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30/06/2014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9ADA3-CE18-4F8F-9050-08CF09DCF16D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8484" y="297361"/>
            <a:ext cx="7792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efectividad de</a:t>
            </a:r>
            <a:r>
              <a:rPr lang="es-PE" sz="3600" b="1" spc="300" dirty="0" smtClean="0"/>
              <a:t/>
            </a:r>
            <a:br>
              <a:rPr lang="es-PE" sz="3600" b="1" spc="300" dirty="0" smtClean="0"/>
            </a:br>
            <a:r>
              <a:rPr lang="es-PE" sz="3600" b="1" spc="300" dirty="0" smtClean="0"/>
              <a:t>LOS DIARIOS </a:t>
            </a:r>
            <a:r>
              <a:rPr lang="es-PE" sz="3600" spc="300" dirty="0" smtClean="0"/>
              <a:t>frente a </a:t>
            </a:r>
            <a:endParaRPr lang="es-PE" sz="3600" spc="300" dirty="0" smtClean="0"/>
          </a:p>
          <a:p>
            <a:r>
              <a:rPr lang="es-PE" sz="3600" spc="300" dirty="0" smtClean="0"/>
              <a:t>los </a:t>
            </a:r>
            <a:r>
              <a:rPr lang="es-PE" sz="3600" spc="300" dirty="0" smtClean="0"/>
              <a:t>paneles </a:t>
            </a:r>
            <a:endParaRPr lang="es-PE" sz="4400" b="1" spc="300" dirty="0"/>
          </a:p>
        </p:txBody>
      </p:sp>
      <p:grpSp>
        <p:nvGrpSpPr>
          <p:cNvPr id="7" name="Grupo 6"/>
          <p:cNvGrpSpPr/>
          <p:nvPr/>
        </p:nvGrpSpPr>
        <p:grpSpPr>
          <a:xfrm>
            <a:off x="0" y="2047164"/>
            <a:ext cx="9144000" cy="4826102"/>
            <a:chOff x="0" y="2947916"/>
            <a:chExt cx="8434321" cy="3925350"/>
          </a:xfrm>
        </p:grpSpPr>
        <p:pic>
          <p:nvPicPr>
            <p:cNvPr id="1026" name="Picture 2" descr="http://www.codigo.pe/wp-content/uploads/2013/10/Javier-Prado1.jpg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7916"/>
              <a:ext cx="5228267" cy="392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19"/>
            <a:stretch/>
          </p:blipFill>
          <p:spPr>
            <a:xfrm>
              <a:off x="5228268" y="4822820"/>
              <a:ext cx="3192406" cy="204200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093" y="2947916"/>
              <a:ext cx="3207228" cy="1924337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163769" y="6318921"/>
            <a:ext cx="401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Lima, junio </a:t>
            </a:r>
            <a:r>
              <a:rPr lang="es-PE" dirty="0" smtClean="0">
                <a:solidFill>
                  <a:schemeClr val="bg1"/>
                </a:solidFill>
              </a:rPr>
              <a:t>2014</a:t>
            </a: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9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500" y="279225"/>
            <a:ext cx="3008799" cy="14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redondeado 15"/>
          <p:cNvSpPr/>
          <p:nvPr/>
        </p:nvSpPr>
        <p:spPr>
          <a:xfrm>
            <a:off x="4681463" y="1073166"/>
            <a:ext cx="4086905" cy="47609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redondeado 14"/>
          <p:cNvSpPr/>
          <p:nvPr/>
        </p:nvSpPr>
        <p:spPr>
          <a:xfrm>
            <a:off x="369185" y="1073166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09090" y="347731"/>
            <a:ext cx="7843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En los diarios se puede </a:t>
            </a:r>
            <a:r>
              <a:rPr lang="es-PE" sz="2800" u="sng" dirty="0" smtClean="0"/>
              <a:t>medir el alcance</a:t>
            </a:r>
            <a:endParaRPr lang="es-PE" sz="2800" u="sng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3172" t="22315" r="38518" b="18706"/>
          <a:stretch/>
        </p:blipFill>
        <p:spPr>
          <a:xfrm>
            <a:off x="2189410" y="2354896"/>
            <a:ext cx="2009102" cy="235332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68926" y="4821295"/>
            <a:ext cx="3451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i="1" dirty="0"/>
              <a:t>E</a:t>
            </a:r>
            <a:r>
              <a:rPr lang="es-PE" sz="1600" i="1" dirty="0" smtClean="0"/>
              <a:t>l 85% de los peruanos de las principales ciudades del país lee</a:t>
            </a:r>
          </a:p>
          <a:p>
            <a:pPr algn="ctr"/>
            <a:r>
              <a:rPr lang="es-PE" sz="1600" i="1" dirty="0" smtClean="0"/>
              <a:t> diarios todas las semanas.</a:t>
            </a:r>
            <a:endParaRPr lang="es-PE" sz="1600" i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5050829" y="1453521"/>
            <a:ext cx="19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Herramienta / SW</a:t>
            </a:r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628909" y="1466298"/>
            <a:ext cx="190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Herramienta / SW</a:t>
            </a:r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4832620" y="3286646"/>
            <a:ext cx="188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Proveedor oficial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369185" y="3148019"/>
            <a:ext cx="2039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Proveedor oficial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753417" y="1757587"/>
            <a:ext cx="1783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accent5">
                    <a:lumMod val="50000"/>
                  </a:schemeClr>
                </a:solidFill>
              </a:rPr>
              <a:t>Reader Data</a:t>
            </a: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155855" y="1741792"/>
            <a:ext cx="3496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chemeClr val="accent5">
                    <a:lumMod val="50000"/>
                  </a:schemeClr>
                </a:solidFill>
              </a:rPr>
              <a:t>¿?   Algunas empresas generan sus propias cifras </a:t>
            </a:r>
            <a:endParaRPr lang="es-PE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Señal de prohibido 16"/>
          <p:cNvSpPr/>
          <p:nvPr/>
        </p:nvSpPr>
        <p:spPr>
          <a:xfrm>
            <a:off x="5186810" y="3653831"/>
            <a:ext cx="317662" cy="315540"/>
          </a:xfrm>
          <a:prstGeom prst="noSmoking">
            <a:avLst>
              <a:gd name="adj" fmla="val 10318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71493" y="5878723"/>
            <a:ext cx="408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Las marcas que anuncian en diarios de cobertura nacional tienen alcance en todo el Perú</a:t>
            </a:r>
            <a:endParaRPr lang="es-PE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745858" y="5957695"/>
            <a:ext cx="408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El alcance del panel publicitario está limitado a su ubicación geográfica</a:t>
            </a:r>
            <a:endParaRPr lang="es-PE" dirty="0"/>
          </a:p>
        </p:txBody>
      </p:sp>
      <p:pic>
        <p:nvPicPr>
          <p:cNvPr id="2050" name="Picture 2" descr="https://yt3.ggpht.com/-YT4nOxwzAxA/AAAAAAAAAAI/AAAAAAAAAAA/GWxBnVXGDjY/s900-c-k-no/phot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" t="35741" r="1517" b="36876"/>
          <a:stretch/>
        </p:blipFill>
        <p:spPr bwMode="auto">
          <a:xfrm>
            <a:off x="456470" y="3483847"/>
            <a:ext cx="1555845" cy="44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mejillones.cl/wp-content/uploads/2014/01/IMG_299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r="8912" b="12777"/>
          <a:stretch/>
        </p:blipFill>
        <p:spPr bwMode="auto">
          <a:xfrm>
            <a:off x="5849495" y="3679561"/>
            <a:ext cx="2339166" cy="178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4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4681463" y="1073166"/>
            <a:ext cx="4086905" cy="47609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Rectángulo redondeado 5"/>
          <p:cNvSpPr/>
          <p:nvPr/>
        </p:nvSpPr>
        <p:spPr>
          <a:xfrm>
            <a:off x="330548" y="1075314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09089" y="129363"/>
            <a:ext cx="7006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La lectura de los diarios exige </a:t>
            </a:r>
            <a:r>
              <a:rPr lang="es-PE" sz="2800" u="sng" dirty="0" smtClean="0"/>
              <a:t>prestar atención </a:t>
            </a:r>
            <a:r>
              <a:rPr lang="es-PE" sz="2800" dirty="0" smtClean="0"/>
              <a:t>al contenido</a:t>
            </a:r>
            <a:endParaRPr lang="es-PE" sz="28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198955"/>
              </p:ext>
            </p:extLst>
          </p:nvPr>
        </p:nvGraphicFramePr>
        <p:xfrm>
          <a:off x="309090" y="2694848"/>
          <a:ext cx="4086905" cy="251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30548" y="1730574"/>
            <a:ext cx="4086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La mayoría de limeños se dedica exclusivamente a leer el diario sin realizar otra actividad al mismo tiempo.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409429" y="2866024"/>
            <a:ext cx="3425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 que realiza en simultaneo mientras lee un diario</a:t>
            </a:r>
            <a:endParaRPr lang="es-PE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66068" y="2517425"/>
            <a:ext cx="3900260" cy="1569660"/>
          </a:xfrm>
          <a:prstGeom prst="rect">
            <a:avLst/>
          </a:prstGeom>
          <a:solidFill>
            <a:srgbClr val="FDFDFD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PE" dirty="0"/>
          </a:p>
        </p:txBody>
      </p:sp>
      <p:pic>
        <p:nvPicPr>
          <p:cNvPr id="6146" name="Picture 2" descr="Paneles publicitarios burlan la ley en la Panamericana Su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0"/>
          <a:stretch/>
        </p:blipFill>
        <p:spPr bwMode="auto">
          <a:xfrm>
            <a:off x="4861605" y="2694847"/>
            <a:ext cx="1713354" cy="10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929844" y="4353627"/>
            <a:ext cx="3586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Los paneles se anulan unos a otros por cercanía y entre todos por apiñamiento</a:t>
            </a:r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357844" y="530300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P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Ipsos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Marketing, Hábitos, usos y actitudes hacia la prensa escrita</a:t>
            </a:r>
            <a:b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2010 - 2013</a:t>
            </a:r>
            <a:endParaRPr lang="es-PE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81463" y="1828798"/>
            <a:ext cx="4086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Saturación</a:t>
            </a:r>
            <a:r>
              <a:rPr lang="es-PE" dirty="0"/>
              <a:t> </a:t>
            </a:r>
            <a:r>
              <a:rPr lang="es-PE" dirty="0" smtClean="0"/>
              <a:t>y </a:t>
            </a:r>
            <a:r>
              <a:rPr lang="es-PE" dirty="0"/>
              <a:t>C</a:t>
            </a:r>
            <a:r>
              <a:rPr lang="es-PE" dirty="0" smtClean="0"/>
              <a:t>ontaminación </a:t>
            </a:r>
            <a:r>
              <a:rPr lang="es-PE" dirty="0"/>
              <a:t>V</a:t>
            </a:r>
            <a:r>
              <a:rPr lang="es-PE" dirty="0" smtClean="0"/>
              <a:t>isual</a:t>
            </a:r>
            <a:endParaRPr lang="es-PE" dirty="0"/>
          </a:p>
        </p:txBody>
      </p:sp>
      <p:sp>
        <p:nvSpPr>
          <p:cNvPr id="7" name="CuadroTexto 6"/>
          <p:cNvSpPr txBox="1"/>
          <p:nvPr/>
        </p:nvSpPr>
        <p:spPr>
          <a:xfrm>
            <a:off x="6574960" y="2640257"/>
            <a:ext cx="2091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rgbClr val="002060"/>
                </a:solidFill>
              </a:rPr>
              <a:t>Según Arellano Marketing</a:t>
            </a:r>
            <a:r>
              <a:rPr lang="es-PE" sz="1200" baseline="30000" dirty="0" smtClean="0">
                <a:solidFill>
                  <a:srgbClr val="002060"/>
                </a:solidFill>
              </a:rPr>
              <a:t>(1)</a:t>
            </a:r>
            <a:r>
              <a:rPr lang="es-PE" sz="1200" dirty="0" smtClean="0">
                <a:solidFill>
                  <a:srgbClr val="002060"/>
                </a:solidFill>
              </a:rPr>
              <a:t> hay en promedio </a:t>
            </a:r>
          </a:p>
          <a:p>
            <a:r>
              <a:rPr lang="es-PE" sz="1200" dirty="0" smtClean="0">
                <a:solidFill>
                  <a:srgbClr val="002060"/>
                </a:solidFill>
              </a:rPr>
              <a:t>5 paneles c/Km. </a:t>
            </a:r>
          </a:p>
          <a:p>
            <a:r>
              <a:rPr lang="es-PE" sz="1200" dirty="0" smtClean="0">
                <a:solidFill>
                  <a:srgbClr val="002060"/>
                </a:solidFill>
              </a:rPr>
              <a:t>Conduciendo a 100Km/h,  </a:t>
            </a:r>
          </a:p>
          <a:p>
            <a:r>
              <a:rPr lang="es-PE" sz="1200" dirty="0" smtClean="0">
                <a:solidFill>
                  <a:srgbClr val="002060"/>
                </a:solidFill>
              </a:rPr>
              <a:t>se ven 8 paneles/minuto</a:t>
            </a:r>
          </a:p>
          <a:p>
            <a:endParaRPr lang="es-PE" sz="600" dirty="0">
              <a:solidFill>
                <a:srgbClr val="002060"/>
              </a:solidFill>
            </a:endParaRPr>
          </a:p>
          <a:p>
            <a:pPr algn="ctr"/>
            <a:r>
              <a:rPr lang="es-PE" sz="1400" dirty="0" smtClean="0">
                <a:solidFill>
                  <a:srgbClr val="002060"/>
                </a:solidFill>
              </a:rPr>
              <a:t> </a:t>
            </a:r>
            <a:r>
              <a:rPr lang="es-PE" dirty="0" smtClean="0">
                <a:solidFill>
                  <a:srgbClr val="002060"/>
                </a:solidFill>
              </a:rPr>
              <a:t> </a:t>
            </a:r>
            <a:r>
              <a:rPr lang="es-PE" dirty="0" smtClean="0"/>
              <a:t>Efectividad </a:t>
            </a:r>
            <a:r>
              <a:rPr lang="es-PE" dirty="0" smtClean="0">
                <a:solidFill>
                  <a:srgbClr val="C00000"/>
                </a:solidFill>
              </a:rPr>
              <a:t>=</a:t>
            </a:r>
            <a:r>
              <a:rPr lang="es-PE" dirty="0" smtClean="0"/>
              <a:t> 0</a:t>
            </a:r>
            <a:endParaRPr lang="es-PE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766068" y="3698542"/>
            <a:ext cx="1890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>
                <a:solidFill>
                  <a:srgbClr val="002060"/>
                </a:solidFill>
              </a:rPr>
              <a:t>Panamericana Sur</a:t>
            </a:r>
            <a:endParaRPr lang="es-PE" sz="1200" dirty="0">
              <a:solidFill>
                <a:srgbClr val="002060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3930555" y="2866024"/>
            <a:ext cx="368490" cy="12210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/>
          <p:cNvSpPr/>
          <p:nvPr/>
        </p:nvSpPr>
        <p:spPr>
          <a:xfrm>
            <a:off x="5336273" y="5305281"/>
            <a:ext cx="3166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http</a:t>
            </a:r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://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www.arellanomarketing.com/inicio/380-paneles-publicitarios-en-80-kilometros</a:t>
            </a:r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901820" y="5307555"/>
            <a:ext cx="6208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</a:t>
            </a:r>
            <a:endParaRPr lang="es-PE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35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redondeado 9"/>
          <p:cNvSpPr/>
          <p:nvPr/>
        </p:nvSpPr>
        <p:spPr>
          <a:xfrm>
            <a:off x="4649922" y="1075671"/>
            <a:ext cx="4086905" cy="47609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redondeado 10"/>
          <p:cNvSpPr/>
          <p:nvPr/>
        </p:nvSpPr>
        <p:spPr>
          <a:xfrm>
            <a:off x="330548" y="1075314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09088" y="129363"/>
            <a:ext cx="6801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La prensa permite </a:t>
            </a:r>
            <a:r>
              <a:rPr lang="es-PE" sz="2800" u="sng" dirty="0" smtClean="0"/>
              <a:t>ampliar la información </a:t>
            </a:r>
            <a:r>
              <a:rPr lang="es-PE" sz="2800" dirty="0" smtClean="0"/>
              <a:t>del producto</a:t>
            </a:r>
            <a:endParaRPr lang="es-PE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55091" y="5975662"/>
            <a:ext cx="3343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Público está expuesto más tiempo al anuncio</a:t>
            </a:r>
            <a:endParaRPr lang="es-PE" dirty="0"/>
          </a:p>
        </p:txBody>
      </p:sp>
      <p:sp>
        <p:nvSpPr>
          <p:cNvPr id="2" name="CuadroTexto 1"/>
          <p:cNvSpPr txBox="1"/>
          <p:nvPr/>
        </p:nvSpPr>
        <p:spPr>
          <a:xfrm>
            <a:off x="4667818" y="5966397"/>
            <a:ext cx="408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El tiempo de exposición al anuncio es limitado</a:t>
            </a:r>
            <a:endParaRPr lang="es-PE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605" t="10872" r="36043" b="5966"/>
          <a:stretch/>
        </p:blipFill>
        <p:spPr>
          <a:xfrm>
            <a:off x="765704" y="1787857"/>
            <a:ext cx="1355416" cy="240498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0548" y="4640239"/>
            <a:ext cx="4086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Permite explicar los beneficios de la marca con mayor detalle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4654167" y="4246722"/>
            <a:ext cx="4063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El mensaje tiene que ser corto y conciso</a:t>
            </a:r>
          </a:p>
          <a:p>
            <a:pPr algn="ctr"/>
            <a:endParaRPr lang="es-PE" dirty="0"/>
          </a:p>
          <a:p>
            <a:pPr algn="ctr"/>
            <a:r>
              <a:rPr lang="es-PE" dirty="0" smtClean="0"/>
              <a:t>Se usa </a:t>
            </a:r>
            <a:r>
              <a:rPr lang="es-PE" dirty="0"/>
              <a:t>para reforzar el </a:t>
            </a:r>
            <a:r>
              <a:rPr lang="es-PE" dirty="0" err="1" smtClean="0"/>
              <a:t>awareness</a:t>
            </a:r>
            <a:r>
              <a:rPr lang="es-PE" dirty="0" smtClean="0"/>
              <a:t> </a:t>
            </a:r>
          </a:p>
          <a:p>
            <a:pPr algn="ctr"/>
            <a:r>
              <a:rPr lang="es-PE" dirty="0" smtClean="0"/>
              <a:t>de la marca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37605" t="50131" r="36043" b="8224"/>
          <a:stretch/>
        </p:blipFill>
        <p:spPr>
          <a:xfrm>
            <a:off x="1957344" y="1994303"/>
            <a:ext cx="2261597" cy="2178115"/>
          </a:xfrm>
          <a:prstGeom prst="ellipse">
            <a:avLst/>
          </a:prstGeom>
          <a:ln>
            <a:noFill/>
          </a:ln>
          <a:effectLst/>
        </p:spPr>
      </p:pic>
      <p:cxnSp>
        <p:nvCxnSpPr>
          <p:cNvPr id="12" name="Conector recto 11"/>
          <p:cNvCxnSpPr/>
          <p:nvPr/>
        </p:nvCxnSpPr>
        <p:spPr>
          <a:xfrm flipV="1">
            <a:off x="1173707" y="2142699"/>
            <a:ext cx="1323833" cy="982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1187355" y="3725839"/>
            <a:ext cx="1705970" cy="460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30" t="22487" b="18408"/>
          <a:stretch/>
        </p:blipFill>
        <p:spPr>
          <a:xfrm>
            <a:off x="4907042" y="1869745"/>
            <a:ext cx="3613742" cy="2108609"/>
          </a:xfrm>
          <a:prstGeom prst="rect">
            <a:avLst/>
          </a:prstGeom>
        </p:spPr>
      </p:pic>
      <p:pic>
        <p:nvPicPr>
          <p:cNvPr id="14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9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330548" y="1075314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redondeado 4"/>
          <p:cNvSpPr/>
          <p:nvPr/>
        </p:nvSpPr>
        <p:spPr>
          <a:xfrm>
            <a:off x="4681463" y="1073166"/>
            <a:ext cx="4086905" cy="47609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09089" y="129363"/>
            <a:ext cx="7115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/>
              <a:t>Un aviso en prensa es más impactante que el de un </a:t>
            </a:r>
            <a:r>
              <a:rPr lang="es-PE" sz="2800" dirty="0" smtClean="0"/>
              <a:t>panel</a:t>
            </a:r>
            <a:endParaRPr lang="es-PE" sz="28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805787"/>
              </p:ext>
            </p:extLst>
          </p:nvPr>
        </p:nvGraphicFramePr>
        <p:xfrm>
          <a:off x="0" y="2317675"/>
          <a:ext cx="9144000" cy="320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73028" y="1405719"/>
            <a:ext cx="313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Porcentaje de limeños que siempre presta atención a la publicidad en… </a:t>
            </a:r>
            <a:endParaRPr lang="es-PE" dirty="0"/>
          </a:p>
        </p:txBody>
      </p:sp>
      <p:sp>
        <p:nvSpPr>
          <p:cNvPr id="8" name="CuadroTexto 7"/>
          <p:cNvSpPr txBox="1"/>
          <p:nvPr/>
        </p:nvSpPr>
        <p:spPr>
          <a:xfrm>
            <a:off x="5156247" y="1394345"/>
            <a:ext cx="3130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Porcentaje de limeños que siempre presta atención a la publicidad en… </a:t>
            </a:r>
            <a:endParaRPr lang="es-PE" dirty="0"/>
          </a:p>
        </p:txBody>
      </p:sp>
      <p:sp>
        <p:nvSpPr>
          <p:cNvPr id="9" name="CuadroTexto 8"/>
          <p:cNvSpPr txBox="1"/>
          <p:nvPr/>
        </p:nvSpPr>
        <p:spPr>
          <a:xfrm>
            <a:off x="586852" y="6114197"/>
            <a:ext cx="7956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El público le presta más atención a la publicidad en </a:t>
            </a:r>
            <a:r>
              <a:rPr lang="es-PE" dirty="0" smtClean="0"/>
              <a:t>prensa</a:t>
            </a:r>
            <a:endParaRPr lang="es-PE" dirty="0"/>
          </a:p>
        </p:txBody>
      </p:sp>
      <p:sp>
        <p:nvSpPr>
          <p:cNvPr id="10" name="Rectángulo 9"/>
          <p:cNvSpPr/>
          <p:nvPr/>
        </p:nvSpPr>
        <p:spPr>
          <a:xfrm>
            <a:off x="357844" y="530300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IBOPE TIME PERU,  Estudio TGI,  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 </a:t>
            </a:r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Ola 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+ 2013 Ola 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II, </a:t>
            </a:r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Lima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727405" y="53052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IBOPE TIME PERU,  Estudio TGI,  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 </a:t>
            </a:r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Ola 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+ 2013 Ola </a:t>
            </a:r>
            <a:r>
              <a:rPr lang="es-PE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II, </a:t>
            </a:r>
            <a:r>
              <a:rPr lang="es-P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Lima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86676" y="2513470"/>
            <a:ext cx="313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DIARIOS</a:t>
            </a:r>
            <a:endParaRPr lang="es-PE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24489" y="2515743"/>
            <a:ext cx="313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PANELES</a:t>
            </a:r>
            <a:endParaRPr lang="es-PE" b="1" dirty="0"/>
          </a:p>
        </p:txBody>
      </p:sp>
      <p:pic>
        <p:nvPicPr>
          <p:cNvPr id="14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15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330548" y="1075314"/>
            <a:ext cx="4086905" cy="47609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redondeado 10"/>
          <p:cNvSpPr/>
          <p:nvPr/>
        </p:nvSpPr>
        <p:spPr>
          <a:xfrm>
            <a:off x="4649922" y="1075671"/>
            <a:ext cx="4086905" cy="47609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09090" y="129363"/>
            <a:ext cx="7060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La prensa permite llegar al target objetivo con precisión</a:t>
            </a:r>
          </a:p>
        </p:txBody>
      </p:sp>
      <p:pic>
        <p:nvPicPr>
          <p:cNvPr id="7" name="Picture 6" descr="http://www.quioscoperu.pe/diarios-vier-23-nov/t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1" y="1873216"/>
            <a:ext cx="2085280" cy="238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.gec.pe/67/ima/0/0/7/2/6/726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3" y="2438159"/>
            <a:ext cx="1389890" cy="17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32777" t="33935" r="27432" b="29974"/>
          <a:stretch/>
        </p:blipFill>
        <p:spPr>
          <a:xfrm>
            <a:off x="4831997" y="2034862"/>
            <a:ext cx="3763017" cy="191895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26997" y="4383814"/>
            <a:ext cx="338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El </a:t>
            </a:r>
            <a:r>
              <a:rPr lang="es-PE" dirty="0" err="1" smtClean="0"/>
              <a:t>targeting</a:t>
            </a:r>
            <a:r>
              <a:rPr lang="es-PE" dirty="0" smtClean="0"/>
              <a:t> se realiza de acuerdo a las zonas dónde se coloca </a:t>
            </a:r>
          </a:p>
          <a:p>
            <a:pPr algn="ctr"/>
            <a:r>
              <a:rPr lang="es-PE" dirty="0" smtClean="0"/>
              <a:t>el panel</a:t>
            </a:r>
            <a:endParaRPr lang="es-PE" dirty="0"/>
          </a:p>
        </p:txBody>
      </p:sp>
      <p:pic>
        <p:nvPicPr>
          <p:cNvPr id="1028" name="Picture 4" descr="http://img.kiosko.net/2013/04/10/pe/pe_correo.7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75" y="1687668"/>
            <a:ext cx="1789631" cy="199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41445" y="4380893"/>
            <a:ext cx="3534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/>
              <a:t>Cada medio impreso está orientado a un público específico, considerando sus  variables sociodemográficas y de estilo de vida</a:t>
            </a:r>
            <a:endParaRPr lang="es-PE" dirty="0"/>
          </a:p>
        </p:txBody>
      </p:sp>
      <p:pic>
        <p:nvPicPr>
          <p:cNvPr id="14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0735" y="142746"/>
            <a:ext cx="1493860" cy="74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quioscoperu.pe/diarios-vier-25-ene/liber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784" y="2140815"/>
            <a:ext cx="1751817" cy="19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7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2047164"/>
            <a:ext cx="9144000" cy="4826102"/>
            <a:chOff x="0" y="2947916"/>
            <a:chExt cx="8434321" cy="3925350"/>
          </a:xfrm>
        </p:grpSpPr>
        <p:pic>
          <p:nvPicPr>
            <p:cNvPr id="1026" name="Picture 2" descr="http://www.codigo.pe/wp-content/uploads/2013/10/Javier-Prado1.jp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7916"/>
              <a:ext cx="5228267" cy="3925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19"/>
            <a:stretch/>
          </p:blipFill>
          <p:spPr>
            <a:xfrm>
              <a:off x="5228268" y="4822820"/>
              <a:ext cx="3192406" cy="2042008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093" y="2947916"/>
              <a:ext cx="3207228" cy="1924337"/>
            </a:xfrm>
            <a:prstGeom prst="rect">
              <a:avLst/>
            </a:prstGeom>
          </p:spPr>
        </p:pic>
      </p:grpSp>
      <p:sp>
        <p:nvSpPr>
          <p:cNvPr id="8" name="CuadroTexto 7"/>
          <p:cNvSpPr txBox="1"/>
          <p:nvPr/>
        </p:nvSpPr>
        <p:spPr>
          <a:xfrm>
            <a:off x="368484" y="297361"/>
            <a:ext cx="77928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spc="3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efectividad de</a:t>
            </a:r>
            <a:r>
              <a:rPr lang="es-PE" sz="3600" b="1" spc="300" dirty="0" smtClean="0"/>
              <a:t/>
            </a:r>
            <a:br>
              <a:rPr lang="es-PE" sz="3600" b="1" spc="300" dirty="0" smtClean="0"/>
            </a:br>
            <a:r>
              <a:rPr lang="es-PE" sz="3600" b="1" spc="300" dirty="0" smtClean="0"/>
              <a:t>LOS DIARIOS </a:t>
            </a:r>
            <a:r>
              <a:rPr lang="es-PE" sz="3600" spc="300" dirty="0" smtClean="0"/>
              <a:t>frente a </a:t>
            </a:r>
            <a:endParaRPr lang="es-PE" sz="3600" spc="300" dirty="0" smtClean="0"/>
          </a:p>
          <a:p>
            <a:r>
              <a:rPr lang="es-PE" sz="3600" spc="300" dirty="0" smtClean="0"/>
              <a:t>los </a:t>
            </a:r>
            <a:r>
              <a:rPr lang="es-PE" sz="3600" spc="300" dirty="0" smtClean="0"/>
              <a:t>paneles </a:t>
            </a:r>
            <a:endParaRPr lang="es-PE" sz="4400" b="1" spc="3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3769" y="6318921"/>
            <a:ext cx="401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Lima, junio </a:t>
            </a:r>
            <a:r>
              <a:rPr lang="es-PE" dirty="0" smtClean="0"/>
              <a:t>2014</a:t>
            </a:r>
            <a:endParaRPr lang="es-PE" dirty="0"/>
          </a:p>
        </p:txBody>
      </p:sp>
      <p:pic>
        <p:nvPicPr>
          <p:cNvPr id="11" name="Picture 3" descr="X:\UN DT\ECO\2012\Proyecto Matusalén\Girasol\Logo SEPP\SEPPlogo-nuevoO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500" y="279225"/>
            <a:ext cx="3008799" cy="14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1703</TotalTime>
  <Words>344</Words>
  <Application>Microsoft Office PowerPoint</Application>
  <PresentationFormat>Presentación en pantalla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5_Diseño personalizado</vt:lpstr>
      <vt:lpstr>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COMZ Cieza Nuñez Luis</dc:creator>
  <cp:lastModifiedBy>COMZ Cieza Nuñez Luis</cp:lastModifiedBy>
  <cp:revision>56</cp:revision>
  <dcterms:created xsi:type="dcterms:W3CDTF">2014-05-28T21:16:00Z</dcterms:created>
  <dcterms:modified xsi:type="dcterms:W3CDTF">2014-06-30T16:44:14Z</dcterms:modified>
</cp:coreProperties>
</file>